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9" r:id="rId4"/>
    <p:sldId id="270" r:id="rId5"/>
    <p:sldId id="271" r:id="rId6"/>
    <p:sldId id="274" r:id="rId7"/>
    <p:sldId id="272" r:id="rId8"/>
    <p:sldId id="275" r:id="rId9"/>
    <p:sldId id="261" r:id="rId10"/>
    <p:sldId id="276" r:id="rId11"/>
    <p:sldId id="277" r:id="rId12"/>
    <p:sldId id="273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83194" autoAdjust="0"/>
  </p:normalViewPr>
  <p:slideViewPr>
    <p:cSldViewPr snapToGrid="0">
      <p:cViewPr>
        <p:scale>
          <a:sx n="75" d="100"/>
          <a:sy n="75" d="100"/>
        </p:scale>
        <p:origin x="1188" y="47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7F83B-4FC9-4225-B7D0-98AA71C73B6C}" type="datetimeFigureOut">
              <a:rPr lang="en-US" smtClean="0"/>
              <a:t>28-May-17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CEA03-CBD1-4A6E-A160-982393234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52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EA03-CBD1-4A6E-A160-9823932344D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47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Paper 7: These attributes can be the user’s e-mail, IP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address, etc. This paper proposes the usage of ABE for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securing Internet of Things (IoT) networks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EA03-CBD1-4A6E-A160-9823932344D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229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effectLst/>
              </a:rPr>
              <a:t>LOGI BONE Peripherals</a:t>
            </a:r>
            <a:endParaRPr lang="en-US" b="1" dirty="0" smtClean="0"/>
          </a:p>
          <a:p>
            <a:r>
              <a:rPr lang="en-US" dirty="0" smtClean="0"/>
              <a:t>2x Push buttons</a:t>
            </a:r>
          </a:p>
          <a:p>
            <a:r>
              <a:rPr lang="en-US" dirty="0" smtClean="0"/>
              <a:t>2x DIP Switch</a:t>
            </a:r>
          </a:p>
          <a:p>
            <a:r>
              <a:rPr lang="en-US" dirty="0" smtClean="0"/>
              <a:t>1x High bandwidth LVDS connector expansion port</a:t>
            </a:r>
          </a:p>
          <a:p>
            <a:r>
              <a:rPr lang="en-US" dirty="0" smtClean="0"/>
              <a:t>32 FPGA IO available through </a:t>
            </a:r>
            <a:r>
              <a:rPr lang="en-US" dirty="0" err="1" smtClean="0"/>
              <a:t>Pmod</a:t>
            </a:r>
            <a:r>
              <a:rPr lang="en-US" dirty="0" smtClean="0"/>
              <a:t> and Arduino headers</a:t>
            </a:r>
          </a:p>
          <a:p>
            <a:r>
              <a:rPr lang="en-US" dirty="0" smtClean="0"/>
              <a:t>2x </a:t>
            </a:r>
            <a:r>
              <a:rPr lang="en-US" dirty="0" err="1" smtClean="0"/>
              <a:t>Digilent</a:t>
            </a:r>
            <a:r>
              <a:rPr lang="en-US" dirty="0" smtClean="0"/>
              <a:t> Inc. </a:t>
            </a:r>
            <a:r>
              <a:rPr lang="en-US" dirty="0" err="1" smtClean="0"/>
              <a:t>Pmod</a:t>
            </a:r>
            <a:r>
              <a:rPr lang="en-US" dirty="0" smtClean="0"/>
              <a:t> ports supporting 59+ plug and play hardware modules</a:t>
            </a:r>
          </a:p>
          <a:p>
            <a:r>
              <a:rPr lang="en-US" dirty="0" smtClean="0"/>
              <a:t>1x Arduino Header supporting 200+ Arduino Shield modules </a:t>
            </a:r>
          </a:p>
          <a:p>
            <a:pPr lvl="1"/>
            <a:r>
              <a:rPr lang="en-US" dirty="0" smtClean="0"/>
              <a:t>Optional I2C, SPI access from the </a:t>
            </a:r>
            <a:r>
              <a:rPr lang="en-US" dirty="0" err="1" smtClean="0"/>
              <a:t>BeagleBone</a:t>
            </a:r>
            <a:endParaRPr lang="en-US" dirty="0" smtClean="0"/>
          </a:p>
          <a:p>
            <a:r>
              <a:rPr lang="en-US" dirty="0" smtClean="0"/>
              <a:t>10x LVDS pairs routed as: 100 ohm differential, 50 ohm single-ended</a:t>
            </a:r>
          </a:p>
          <a:p>
            <a:r>
              <a:rPr lang="en-US" dirty="0" smtClean="0"/>
              <a:t>256 Mb SDRAM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EA03-CBD1-4A6E-A160-9823932344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5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r>
              <a:rPr lang="en-US" dirty="0" smtClean="0"/>
              <a:t>26-Feb-17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26-Feb-17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26-Feb-17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26-Feb-17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26-Feb-17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26-Feb-17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26-Feb-17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26-Feb-17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26-Feb-17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26-Feb-17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26-Feb-17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26-Feb-17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26-Feb-17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26-Feb-17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26-Feb-17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26-Feb-17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26-Feb-17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26-Feb-17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794876" cy="2387600"/>
          </a:xfrm>
        </p:spPr>
        <p:txBody>
          <a:bodyPr>
            <a:normAutofit/>
          </a:bodyPr>
          <a:lstStyle/>
          <a:p>
            <a:r>
              <a:rPr lang="de-DE" smtClean="0"/>
              <a:t>Progress_uPDATE_0 </a:t>
            </a:r>
            <a:r>
              <a:rPr lang="de-DE" dirty="0" smtClean="0"/>
              <a:t>(IOT_Security)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4091708"/>
            <a:ext cx="8791575" cy="1166091"/>
          </a:xfrm>
        </p:spPr>
        <p:txBody>
          <a:bodyPr>
            <a:normAutofit/>
          </a:bodyPr>
          <a:lstStyle/>
          <a:p>
            <a:r>
              <a:rPr lang="de-DE" dirty="0" smtClean="0"/>
              <a:t>Submitted to: </a:t>
            </a:r>
          </a:p>
          <a:p>
            <a:r>
              <a:rPr lang="de-DE" dirty="0"/>
              <a:t>	</a:t>
            </a:r>
            <a:r>
              <a:rPr lang="de-DE" dirty="0" smtClean="0"/>
              <a:t>Dr. Hassan Mostafa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28-May-17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80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69795"/>
          </a:xfrm>
        </p:spPr>
        <p:txBody>
          <a:bodyPr/>
          <a:lstStyle/>
          <a:p>
            <a:r>
              <a:rPr lang="de-DE" dirty="0" smtClean="0"/>
              <a:t>BEAGLE BONE BLACK + LOGI BONE (a side)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11" y="688315"/>
            <a:ext cx="9979802" cy="30807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Straight Connector 6"/>
          <p:cNvCxnSpPr>
            <a:stCxn id="4" idx="0"/>
          </p:cNvCxnSpPr>
          <p:nvPr/>
        </p:nvCxnSpPr>
        <p:spPr>
          <a:xfrm>
            <a:off x="6094412" y="688315"/>
            <a:ext cx="5305" cy="61696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41412" y="3769113"/>
            <a:ext cx="49529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AM3358 1GHz ARM® Cortex-A8 </a:t>
            </a:r>
            <a:r>
              <a:rPr lang="en-US" sz="1400" dirty="0" smtClean="0"/>
              <a:t>Processor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400" dirty="0" smtClean="0"/>
              <a:t> 512MB DDR3 RAM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4GB 8-bit </a:t>
            </a:r>
            <a:r>
              <a:rPr lang="en-US" sz="1400" dirty="0" err="1"/>
              <a:t>eMMC</a:t>
            </a:r>
            <a:r>
              <a:rPr lang="en-US" sz="1400" dirty="0"/>
              <a:t> Onboard Flash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3D Graphics Accelerator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NEON Floating-Point Accelerator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2x PRU 32-bit Microcontroller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Connectivity: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USB Client for power and communications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USB Host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Ethernet , Micro </a:t>
            </a:r>
            <a:r>
              <a:rPr lang="en-US" sz="1400" dirty="0"/>
              <a:t>HDMI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2x 46-pin Headers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Software Compatibility </a:t>
            </a:r>
          </a:p>
          <a:p>
            <a:pPr lvl="1"/>
            <a:r>
              <a:rPr lang="en-US" sz="1400" dirty="0" smtClean="0"/>
              <a:t>* Angstrom Linux * Android * </a:t>
            </a:r>
            <a:r>
              <a:rPr lang="en-US" sz="1400" dirty="0" err="1" smtClean="0"/>
              <a:t>Debian</a:t>
            </a:r>
            <a:endParaRPr lang="en-US" sz="1400" dirty="0"/>
          </a:p>
          <a:p>
            <a:pPr lvl="1"/>
            <a:r>
              <a:rPr lang="en-US" sz="1400" dirty="0" smtClean="0"/>
              <a:t>* Ubuntu * Cloud9 </a:t>
            </a:r>
            <a:r>
              <a:rPr lang="en-US" sz="1400" dirty="0"/>
              <a:t>IDE on Node.js with </a:t>
            </a:r>
            <a:r>
              <a:rPr lang="en-US" sz="1400" dirty="0" err="1" smtClean="0"/>
              <a:t>BoneScript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336800" y="3302000"/>
            <a:ext cx="2324100" cy="4671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Beaglbone Black Rev C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326701" y="3302000"/>
            <a:ext cx="2324100" cy="4671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LogiBone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94411" y="3880626"/>
            <a:ext cx="5195889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FPGA:  Spartan 6 LX9 – TQFP144 Package - XC6SLX9-2TQG144C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Plug and play interfacing the </a:t>
            </a:r>
            <a:r>
              <a:rPr lang="en-US" sz="1400" dirty="0" err="1"/>
              <a:t>BeagleBone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LOGI Stack of firmware, drivers and so to make interfacing to the FPGA easy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Arduino Shield expansion allowing for more than 200 existing plug in hardware modules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Pmod</a:t>
            </a:r>
            <a:r>
              <a:rPr lang="en-US" sz="1400" dirty="0"/>
              <a:t> compatible headers allowing for more than 50 existing low cost hardware modules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4 layer optimized design to support maximum performance of high bandwidth applications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Length tuned GPMC, SDRAM and LVDS signals for high performance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50 </a:t>
            </a:r>
            <a:r>
              <a:rPr lang="en-US" sz="1400" dirty="0" err="1"/>
              <a:t>Mhz</a:t>
            </a:r>
            <a:r>
              <a:rPr lang="en-US" sz="1400" dirty="0"/>
              <a:t> MEMS oscillator</a:t>
            </a:r>
          </a:p>
        </p:txBody>
      </p:sp>
    </p:spTree>
    <p:extLst>
      <p:ext uri="{BB962C8B-B14F-4D97-AF65-F5344CB8AC3E}">
        <p14:creationId xmlns:p14="http://schemas.microsoft.com/office/powerpoint/2010/main" val="34923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62" y="0"/>
            <a:ext cx="9905998" cy="1478570"/>
          </a:xfrm>
        </p:spPr>
        <p:txBody>
          <a:bodyPr/>
          <a:lstStyle/>
          <a:p>
            <a:r>
              <a:rPr lang="de-DE" dirty="0"/>
              <a:t>BEAGLE BONE BLACK + LOGI BONE </a:t>
            </a:r>
            <a:r>
              <a:rPr lang="de-DE" dirty="0" smtClean="0"/>
              <a:t>(connected)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6" y="2129882"/>
            <a:ext cx="8452895" cy="37170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4370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8443"/>
            <a:ext cx="9905998" cy="985167"/>
          </a:xfrm>
        </p:spPr>
        <p:txBody>
          <a:bodyPr/>
          <a:lstStyle/>
          <a:p>
            <a:r>
              <a:rPr lang="de-DE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003610"/>
            <a:ext cx="9905998" cy="5625790"/>
          </a:xfrm>
        </p:spPr>
        <p:txBody>
          <a:bodyPr>
            <a:normAutofit lnSpcReduction="10000"/>
          </a:bodyPr>
          <a:lstStyle/>
          <a:p>
            <a:r>
              <a:rPr lang="de-DE" u="sng" dirty="0" smtClean="0"/>
              <a:t>Paper 1:</a:t>
            </a:r>
            <a:r>
              <a:rPr lang="de-DE" dirty="0" smtClean="0"/>
              <a:t> </a:t>
            </a:r>
            <a:r>
              <a:rPr lang="en-US" sz="1600" dirty="0"/>
              <a:t>ASIC-Oriented Comparative Review of Hardware Security Algorithms for Internet of Things </a:t>
            </a:r>
            <a:r>
              <a:rPr lang="en-US" sz="1600" dirty="0" smtClean="0"/>
              <a:t>Applications</a:t>
            </a:r>
            <a:endParaRPr lang="de-DE" sz="1600" dirty="0" smtClean="0"/>
          </a:p>
          <a:p>
            <a:r>
              <a:rPr lang="de-DE" u="sng" dirty="0" smtClean="0"/>
              <a:t>Paper 2:</a:t>
            </a:r>
            <a:r>
              <a:rPr lang="de-DE" dirty="0" smtClean="0"/>
              <a:t> </a:t>
            </a:r>
            <a:r>
              <a:rPr lang="en-US" sz="1600" dirty="0"/>
              <a:t>Efficient Implementation of the AES Algorithm </a:t>
            </a:r>
            <a:r>
              <a:rPr lang="en-US" sz="1600" dirty="0" smtClean="0"/>
              <a:t>for Security </a:t>
            </a:r>
            <a:r>
              <a:rPr lang="en-US" sz="1600" dirty="0"/>
              <a:t>Applications</a:t>
            </a:r>
            <a:endParaRPr lang="de-DE" sz="1600" dirty="0"/>
          </a:p>
          <a:p>
            <a:r>
              <a:rPr lang="de-DE" u="sng" dirty="0" smtClean="0"/>
              <a:t>Paper 3</a:t>
            </a:r>
            <a:r>
              <a:rPr lang="de-DE" u="sng" dirty="0" smtClean="0"/>
              <a:t>:</a:t>
            </a:r>
            <a:r>
              <a:rPr lang="de-DE" dirty="0" smtClean="0"/>
              <a:t> </a:t>
            </a:r>
            <a:r>
              <a:rPr lang="en-US" sz="1600" dirty="0"/>
              <a:t>Efficient Implementation of Rijndael</a:t>
            </a:r>
            <a:r>
              <a:rPr lang="en-US" sz="1600" dirty="0"/>
              <a:t> </a:t>
            </a:r>
            <a:r>
              <a:rPr lang="en-US" sz="1600" dirty="0" smtClean="0"/>
              <a:t>Encryption in </a:t>
            </a:r>
            <a:r>
              <a:rPr lang="en-US" sz="1600" dirty="0"/>
              <a:t>Reconfigurable </a:t>
            </a:r>
            <a:r>
              <a:rPr lang="en-US" sz="1600" dirty="0" smtClean="0"/>
              <a:t>Hardware: Improvements </a:t>
            </a:r>
            <a:r>
              <a:rPr lang="en-US" sz="1600" dirty="0"/>
              <a:t>and Design </a:t>
            </a:r>
            <a:r>
              <a:rPr lang="en-US" sz="1600" dirty="0" smtClean="0"/>
              <a:t>Tradeoffs</a:t>
            </a:r>
            <a:endParaRPr lang="de-DE" u="sng" dirty="0" smtClean="0"/>
          </a:p>
          <a:p>
            <a:r>
              <a:rPr lang="de-DE" u="sng" dirty="0" smtClean="0"/>
              <a:t>Paper 4</a:t>
            </a:r>
            <a:r>
              <a:rPr lang="de-DE" u="sng" dirty="0" smtClean="0"/>
              <a:t>:</a:t>
            </a:r>
            <a:r>
              <a:rPr lang="de-DE" dirty="0" smtClean="0"/>
              <a:t> </a:t>
            </a:r>
            <a:r>
              <a:rPr lang="en-US" sz="1600" dirty="0"/>
              <a:t>Compact and Efficient Encryption/Decryption </a:t>
            </a:r>
            <a:r>
              <a:rPr lang="en-US" sz="1600" dirty="0" smtClean="0"/>
              <a:t>Module for </a:t>
            </a:r>
            <a:r>
              <a:rPr lang="en-US" sz="1600" dirty="0"/>
              <a:t>FPGA Implementation of the AES </a:t>
            </a:r>
            <a:r>
              <a:rPr lang="en-US" sz="1600" dirty="0"/>
              <a:t>Rijndael</a:t>
            </a:r>
            <a:r>
              <a:rPr lang="en-US" sz="1600" dirty="0"/>
              <a:t> </a:t>
            </a:r>
            <a:r>
              <a:rPr lang="en-US" sz="1600" dirty="0" smtClean="0"/>
              <a:t>Very Well </a:t>
            </a:r>
            <a:r>
              <a:rPr lang="en-US" sz="1600" dirty="0"/>
              <a:t>Suited for Small Embedded </a:t>
            </a:r>
            <a:r>
              <a:rPr lang="en-US" sz="1600" dirty="0" smtClean="0"/>
              <a:t>Applications</a:t>
            </a:r>
            <a:endParaRPr lang="de-DE" u="sng" dirty="0" smtClean="0"/>
          </a:p>
          <a:p>
            <a:r>
              <a:rPr lang="de-DE" u="sng" dirty="0" smtClean="0"/>
              <a:t>Paper 5</a:t>
            </a:r>
            <a:r>
              <a:rPr lang="de-DE" u="sng" dirty="0"/>
              <a:t>:</a:t>
            </a:r>
            <a:r>
              <a:rPr lang="de-DE" dirty="0"/>
              <a:t> </a:t>
            </a:r>
            <a:r>
              <a:rPr lang="de-DE" sz="1600" dirty="0" smtClean="0"/>
              <a:t>Cryptographic Coprocessor </a:t>
            </a:r>
            <a:r>
              <a:rPr lang="de-DE" sz="1600" dirty="0"/>
              <a:t>design for </a:t>
            </a:r>
            <a:r>
              <a:rPr lang="de-DE" sz="1600" dirty="0" smtClean="0"/>
              <a:t>IOT sensor nodes</a:t>
            </a:r>
            <a:endParaRPr lang="de-DE" sz="1600" dirty="0"/>
          </a:p>
          <a:p>
            <a:r>
              <a:rPr lang="de-DE" u="sng" dirty="0" smtClean="0"/>
              <a:t>Paper 6</a:t>
            </a:r>
            <a:r>
              <a:rPr lang="de-DE" u="sng" dirty="0" smtClean="0"/>
              <a:t>:</a:t>
            </a:r>
            <a:r>
              <a:rPr lang="de-DE" dirty="0" smtClean="0"/>
              <a:t> </a:t>
            </a:r>
            <a:r>
              <a:rPr lang="en-US" sz="1600" dirty="0"/>
              <a:t>Lightweight Cryptography for the Internet of </a:t>
            </a:r>
            <a:r>
              <a:rPr lang="en-US" sz="1600" dirty="0" smtClean="0"/>
              <a:t>Things</a:t>
            </a:r>
            <a:endParaRPr lang="de-DE" u="sng" dirty="0" smtClean="0"/>
          </a:p>
          <a:p>
            <a:r>
              <a:rPr lang="de-DE" u="sng" dirty="0" smtClean="0"/>
              <a:t>Paper 7</a:t>
            </a:r>
            <a:r>
              <a:rPr lang="de-DE" u="sng" dirty="0" smtClean="0"/>
              <a:t>:</a:t>
            </a:r>
            <a:r>
              <a:rPr lang="de-DE" dirty="0" smtClean="0"/>
              <a:t> </a:t>
            </a:r>
            <a:r>
              <a:rPr lang="en-US" sz="1600" dirty="0"/>
              <a:t>Hardware Low Power implementation of </a:t>
            </a:r>
            <a:r>
              <a:rPr lang="en-US" sz="1600" dirty="0" smtClean="0"/>
              <a:t>Attribute Based Encryption</a:t>
            </a:r>
            <a:endParaRPr lang="de-DE" u="sng" dirty="0" smtClean="0"/>
          </a:p>
          <a:p>
            <a:r>
              <a:rPr lang="de-DE" u="sng" dirty="0" smtClean="0"/>
              <a:t>Paper 8</a:t>
            </a:r>
            <a:r>
              <a:rPr lang="de-DE" u="sng" dirty="0" smtClean="0"/>
              <a:t>:</a:t>
            </a:r>
            <a:r>
              <a:rPr lang="de-DE" dirty="0" smtClean="0"/>
              <a:t> </a:t>
            </a:r>
            <a:r>
              <a:rPr lang="en-US" sz="1600" dirty="0"/>
              <a:t>FPGA Implementation of Enhanced Key </a:t>
            </a:r>
            <a:r>
              <a:rPr lang="en-US" sz="1600" dirty="0" smtClean="0"/>
              <a:t>Expansion Algorithm </a:t>
            </a:r>
            <a:r>
              <a:rPr lang="en-US" sz="1600" dirty="0"/>
              <a:t>for Advanced Encryption </a:t>
            </a:r>
            <a:r>
              <a:rPr lang="en-US" sz="1600" dirty="0" smtClean="0"/>
              <a:t>Standard</a:t>
            </a:r>
          </a:p>
          <a:p>
            <a:r>
              <a:rPr lang="de-DE" u="sng" dirty="0"/>
              <a:t>Paper </a:t>
            </a:r>
            <a:r>
              <a:rPr lang="de-DE" u="sng" dirty="0" smtClean="0"/>
              <a:t>9:</a:t>
            </a:r>
            <a:r>
              <a:rPr lang="en-US" dirty="0"/>
              <a:t> </a:t>
            </a:r>
            <a:r>
              <a:rPr lang="en-US" sz="1600" dirty="0"/>
              <a:t>On the Vulnerability of FPGA Bitstream Encryption </a:t>
            </a:r>
            <a:r>
              <a:rPr lang="en-US" sz="1600" dirty="0" smtClean="0"/>
              <a:t>against Power </a:t>
            </a:r>
            <a:r>
              <a:rPr lang="en-US" sz="1600" dirty="0"/>
              <a:t>Analysis </a:t>
            </a:r>
            <a:r>
              <a:rPr lang="en-US" sz="1600" dirty="0" smtClean="0"/>
              <a:t>Attacks</a:t>
            </a:r>
            <a:endParaRPr lang="de-DE" u="sng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4800" dirty="0" smtClean="0">
              <a:latin typeface="Blackadder ITC" panose="04020505051007020D02" pitchFamily="82" charset="0"/>
            </a:endParaRPr>
          </a:p>
          <a:p>
            <a:pPr marL="0" indent="0">
              <a:buNone/>
            </a:pPr>
            <a:r>
              <a:rPr lang="de-DE" sz="4800" dirty="0">
                <a:latin typeface="Blackadder ITC" panose="04020505051007020D02" pitchFamily="82" charset="0"/>
              </a:rPr>
              <a:t>	</a:t>
            </a:r>
            <a:r>
              <a:rPr lang="de-DE" sz="4800" dirty="0" smtClean="0">
                <a:latin typeface="Blackadder ITC" panose="04020505051007020D02" pitchFamily="82" charset="0"/>
              </a:rPr>
              <a:t>	Thank You , Any Questions ?</a:t>
            </a:r>
            <a:endParaRPr lang="en-US" sz="4800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0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589943"/>
            <a:ext cx="9905998" cy="1478570"/>
          </a:xfrm>
        </p:spPr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Progress update </a:t>
            </a:r>
            <a:r>
              <a:rPr lang="de-DE" dirty="0" smtClean="0"/>
              <a:t>for the </a:t>
            </a:r>
            <a:r>
              <a:rPr lang="de-DE" dirty="0" smtClean="0"/>
              <a:t>Thesis IOT security topic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Next Steps 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9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Status update for the Thesis progress</a:t>
            </a:r>
            <a:br>
              <a:rPr lang="de-DE" dirty="0" smtClean="0"/>
            </a:br>
            <a:r>
              <a:rPr lang="de-DE" dirty="0"/>
              <a:t> </a:t>
            </a:r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smtClean="0"/>
              <a:t> </a:t>
            </a:r>
            <a:r>
              <a:rPr lang="de-DE" sz="3200" dirty="0" smtClean="0"/>
              <a:t>LAST MEETING Findings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009775"/>
            <a:ext cx="9905999" cy="4324350"/>
          </a:xfrm>
        </p:spPr>
        <p:txBody>
          <a:bodyPr>
            <a:normAutofit/>
          </a:bodyPr>
          <a:lstStyle/>
          <a:p>
            <a:r>
              <a:rPr lang="de-DE" dirty="0" smtClean="0"/>
              <a:t>After the kick off meeting , </a:t>
            </a:r>
            <a:r>
              <a:rPr lang="de-DE" dirty="0" smtClean="0">
                <a:solidFill>
                  <a:srgbClr val="FF0000"/>
                </a:solidFill>
              </a:rPr>
              <a:t>two main ideas </a:t>
            </a:r>
            <a:r>
              <a:rPr lang="de-DE" dirty="0" smtClean="0"/>
              <a:t>were the points of next survey :</a:t>
            </a:r>
          </a:p>
          <a:p>
            <a:pPr lvl="1"/>
            <a:r>
              <a:rPr lang="de-DE" dirty="0" smtClean="0">
                <a:solidFill>
                  <a:srgbClr val="00B0F0"/>
                </a:solidFill>
              </a:rPr>
              <a:t>Idea 1</a:t>
            </a:r>
          </a:p>
          <a:p>
            <a:pPr lvl="2"/>
            <a:r>
              <a:rPr lang="de-DE" dirty="0" smtClean="0"/>
              <a:t>Checking the possibility of a low power cryptography algoirthm for IOT</a:t>
            </a:r>
          </a:p>
          <a:p>
            <a:pPr lvl="3"/>
            <a:r>
              <a:rPr lang="de-DE" dirty="0" smtClean="0"/>
              <a:t>Aspect of change can be at any (or more) of the following points:</a:t>
            </a:r>
          </a:p>
          <a:p>
            <a:pPr lvl="4"/>
            <a:r>
              <a:rPr lang="de-DE" dirty="0" smtClean="0"/>
              <a:t>Algorithm itself (AES , RSA, or any </a:t>
            </a:r>
            <a:r>
              <a:rPr lang="de-DE" dirty="0" smtClean="0"/>
              <a:t>lightweight </a:t>
            </a:r>
            <a:r>
              <a:rPr lang="de-DE" dirty="0" smtClean="0"/>
              <a:t>cryptography)</a:t>
            </a:r>
          </a:p>
          <a:p>
            <a:pPr lvl="4"/>
            <a:r>
              <a:rPr lang="de-DE" dirty="0" smtClean="0"/>
              <a:t>RTL Change</a:t>
            </a:r>
          </a:p>
          <a:p>
            <a:pPr lvl="4"/>
            <a:r>
              <a:rPr lang="de-DE" dirty="0" smtClean="0"/>
              <a:t>HW and platform</a:t>
            </a:r>
            <a:endParaRPr lang="de-DE" dirty="0"/>
          </a:p>
          <a:p>
            <a:pPr lvl="1"/>
            <a:r>
              <a:rPr lang="de-DE" dirty="0" smtClean="0">
                <a:solidFill>
                  <a:srgbClr val="FFC000"/>
                </a:solidFill>
              </a:rPr>
              <a:t>Idea 2</a:t>
            </a:r>
          </a:p>
          <a:p>
            <a:pPr lvl="2"/>
            <a:r>
              <a:rPr lang="de-DE" dirty="0" smtClean="0"/>
              <a:t>Measurment criteria or security measure for an encrypted message</a:t>
            </a:r>
          </a:p>
          <a:p>
            <a:pPr lvl="3"/>
            <a:r>
              <a:rPr lang="de-DE" dirty="0" smtClean="0"/>
              <a:t>The main implementation idea is the algorithm for decrypting the incomming message</a:t>
            </a:r>
          </a:p>
          <a:p>
            <a:pPr lvl="3"/>
            <a:r>
              <a:rPr lang="de-DE" dirty="0" smtClean="0"/>
              <a:t>Output of the system were supposed to be : (secure measure , and time taken to decrypt)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45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8443"/>
            <a:ext cx="9905998" cy="1478570"/>
          </a:xfrm>
        </p:spPr>
        <p:txBody>
          <a:bodyPr/>
          <a:lstStyle/>
          <a:p>
            <a:r>
              <a:rPr lang="de-DE" dirty="0"/>
              <a:t>Status update for the Thesis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66825"/>
            <a:ext cx="9905999" cy="4895850"/>
          </a:xfrm>
        </p:spPr>
        <p:txBody>
          <a:bodyPr>
            <a:normAutofit lnSpcReduction="10000"/>
          </a:bodyPr>
          <a:lstStyle/>
          <a:p>
            <a:r>
              <a:rPr lang="de-DE" sz="2800" b="1" dirty="0">
                <a:solidFill>
                  <a:srgbClr val="00B0F0"/>
                </a:solidFill>
              </a:rPr>
              <a:t>Idea </a:t>
            </a:r>
            <a:r>
              <a:rPr lang="de-DE" sz="2800" b="1" dirty="0" smtClean="0">
                <a:solidFill>
                  <a:srgbClr val="00B0F0"/>
                </a:solidFill>
              </a:rPr>
              <a:t>1 findings:</a:t>
            </a:r>
          </a:p>
          <a:p>
            <a:pPr lvl="1"/>
            <a:r>
              <a:rPr lang="de-DE" dirty="0" smtClean="0"/>
              <a:t>Paper 1:</a:t>
            </a:r>
          </a:p>
          <a:p>
            <a:pPr lvl="2"/>
            <a:r>
              <a:rPr lang="de-DE" dirty="0" smtClean="0"/>
              <a:t>Different security algorithms were implemented (ASIC) design [</a:t>
            </a:r>
            <a:r>
              <a:rPr lang="de-DE" dirty="0" smtClean="0">
                <a:solidFill>
                  <a:srgbClr val="FF0000"/>
                </a:solidFill>
              </a:rPr>
              <a:t>AES </a:t>
            </a:r>
            <a:r>
              <a:rPr lang="de-DE" dirty="0" smtClean="0"/>
              <a:t>, 3DES , Twofish , and RSA]</a:t>
            </a:r>
          </a:p>
          <a:p>
            <a:pPr lvl="2"/>
            <a:r>
              <a:rPr lang="de-DE" dirty="0" smtClean="0"/>
              <a:t>Implementation </a:t>
            </a:r>
            <a:r>
              <a:rPr lang="de-DE" dirty="0" smtClean="0"/>
              <a:t>was based </a:t>
            </a:r>
            <a:r>
              <a:rPr lang="de-DE" dirty="0" smtClean="0"/>
              <a:t>on 130 nm technology.</a:t>
            </a:r>
          </a:p>
          <a:p>
            <a:pPr lvl="2"/>
            <a:r>
              <a:rPr lang="de-DE" dirty="0" smtClean="0"/>
              <a:t>AES 256 has proved a very good results in terms of power and area.</a:t>
            </a:r>
          </a:p>
          <a:p>
            <a:pPr lvl="1"/>
            <a:r>
              <a:rPr lang="de-DE" dirty="0" smtClean="0"/>
              <a:t>Paper 2:</a:t>
            </a:r>
          </a:p>
          <a:p>
            <a:pPr lvl="2"/>
            <a:r>
              <a:rPr lang="de-DE" dirty="0" smtClean="0"/>
              <a:t>AES 128 implementation based on iterative looping and pipelining.</a:t>
            </a:r>
          </a:p>
          <a:p>
            <a:pPr lvl="2"/>
            <a:r>
              <a:rPr lang="de-DE" dirty="0" smtClean="0"/>
              <a:t>Implementation was based </a:t>
            </a:r>
            <a:r>
              <a:rPr lang="de-DE" dirty="0" smtClean="0"/>
              <a:t>on Virtex 5 </a:t>
            </a:r>
            <a:r>
              <a:rPr lang="de-DE" dirty="0" smtClean="0"/>
              <a:t>FPGA.</a:t>
            </a:r>
            <a:endParaRPr lang="de-DE" dirty="0" smtClean="0"/>
          </a:p>
          <a:p>
            <a:pPr lvl="1"/>
            <a:r>
              <a:rPr lang="de-DE" dirty="0"/>
              <a:t>Paper </a:t>
            </a:r>
            <a:r>
              <a:rPr lang="de-DE" dirty="0" smtClean="0"/>
              <a:t>3</a:t>
            </a:r>
          </a:p>
          <a:p>
            <a:pPr lvl="2"/>
            <a:r>
              <a:rPr lang="de-DE" dirty="0" smtClean="0"/>
              <a:t>Efficient FPGA based implementation of Rijndael Encryption</a:t>
            </a:r>
          </a:p>
          <a:p>
            <a:pPr lvl="2"/>
            <a:r>
              <a:rPr lang="de-DE" dirty="0" smtClean="0"/>
              <a:t>Targets an efficient implementation and optimization schemes of AES for FPGAs</a:t>
            </a:r>
          </a:p>
          <a:p>
            <a:pPr lvl="2"/>
            <a:r>
              <a:rPr lang="de-DE" dirty="0"/>
              <a:t>Implementation </a:t>
            </a:r>
            <a:r>
              <a:rPr lang="de-DE" dirty="0" smtClean="0"/>
              <a:t>was based </a:t>
            </a:r>
            <a:r>
              <a:rPr lang="de-DE" dirty="0"/>
              <a:t>on Virtex 5 </a:t>
            </a:r>
            <a:r>
              <a:rPr lang="de-DE" dirty="0" smtClean="0"/>
              <a:t>FPGA.</a:t>
            </a:r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>
              <a:solidFill>
                <a:srgbClr val="00B0F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6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8443"/>
            <a:ext cx="9905998" cy="934057"/>
          </a:xfrm>
        </p:spPr>
        <p:txBody>
          <a:bodyPr/>
          <a:lstStyle/>
          <a:p>
            <a:r>
              <a:rPr lang="de-DE" dirty="0"/>
              <a:t>Status update for the Thesis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857250"/>
            <a:ext cx="9905999" cy="5734049"/>
          </a:xfrm>
        </p:spPr>
        <p:txBody>
          <a:bodyPr/>
          <a:lstStyle/>
          <a:p>
            <a:pPr lvl="1"/>
            <a:r>
              <a:rPr lang="de-DE" dirty="0" smtClean="0"/>
              <a:t>Paper 4</a:t>
            </a:r>
          </a:p>
          <a:p>
            <a:pPr lvl="2"/>
            <a:r>
              <a:rPr lang="de-DE" dirty="0" smtClean="0"/>
              <a:t>Compact and efficient encryption and decryption module for AES</a:t>
            </a:r>
          </a:p>
          <a:p>
            <a:pPr lvl="2"/>
            <a:r>
              <a:rPr lang="de-DE" dirty="0" smtClean="0"/>
              <a:t>Implementation was based on Spartan 3 FPGA</a:t>
            </a:r>
          </a:p>
          <a:p>
            <a:pPr lvl="2"/>
            <a:r>
              <a:rPr lang="de-DE" dirty="0" smtClean="0"/>
              <a:t>Main objective of the design was a low area constraints.</a:t>
            </a:r>
          </a:p>
          <a:p>
            <a:pPr lvl="1"/>
            <a:r>
              <a:rPr lang="de-DE" dirty="0" smtClean="0"/>
              <a:t>Paper 5</a:t>
            </a:r>
          </a:p>
          <a:p>
            <a:pPr lvl="2"/>
            <a:r>
              <a:rPr lang="de-DE" dirty="0" smtClean="0"/>
              <a:t>Design of AES cryptography using </a:t>
            </a:r>
            <a:r>
              <a:rPr lang="de-DE" dirty="0" smtClean="0">
                <a:solidFill>
                  <a:srgbClr val="FF0000"/>
                </a:solidFill>
              </a:rPr>
              <a:t>co-processor idea.</a:t>
            </a:r>
          </a:p>
          <a:p>
            <a:pPr lvl="2"/>
            <a:r>
              <a:rPr lang="de-DE" dirty="0"/>
              <a:t>Implementation </a:t>
            </a:r>
            <a:r>
              <a:rPr lang="de-DE" dirty="0" smtClean="0"/>
              <a:t>was based </a:t>
            </a:r>
            <a:r>
              <a:rPr lang="de-DE" dirty="0"/>
              <a:t>on </a:t>
            </a:r>
            <a:r>
              <a:rPr lang="de-DE" dirty="0" smtClean="0"/>
              <a:t>TSMC 65 nm </a:t>
            </a:r>
            <a:r>
              <a:rPr lang="de-DE" dirty="0"/>
              <a:t>technology.</a:t>
            </a:r>
          </a:p>
          <a:p>
            <a:pPr lvl="2"/>
            <a:r>
              <a:rPr lang="de-DE" dirty="0" smtClean="0"/>
              <a:t>The coprocessor incorporates local data and instruction memory to save BW when integrated with SoC.</a:t>
            </a:r>
            <a:endParaRPr lang="de-DE" dirty="0"/>
          </a:p>
          <a:p>
            <a:pPr lvl="1"/>
            <a:r>
              <a:rPr lang="de-DE" dirty="0"/>
              <a:t>Paper </a:t>
            </a:r>
            <a:r>
              <a:rPr lang="de-DE" dirty="0" smtClean="0"/>
              <a:t>6</a:t>
            </a:r>
          </a:p>
          <a:p>
            <a:pPr lvl="2"/>
            <a:r>
              <a:rPr lang="de-DE" dirty="0" smtClean="0"/>
              <a:t>Implementation of </a:t>
            </a:r>
            <a:r>
              <a:rPr lang="de-DE" dirty="0" smtClean="0">
                <a:solidFill>
                  <a:srgbClr val="FF0000"/>
                </a:solidFill>
              </a:rPr>
              <a:t>Lightweight cryptography </a:t>
            </a:r>
            <a:r>
              <a:rPr lang="de-DE" dirty="0" smtClean="0"/>
              <a:t>algorithm idea.</a:t>
            </a:r>
          </a:p>
          <a:p>
            <a:pPr lvl="2"/>
            <a:r>
              <a:rPr lang="de-DE" dirty="0" smtClean="0"/>
              <a:t>To the , a table shows different results for CLEFIA algorithms </a:t>
            </a:r>
          </a:p>
          <a:p>
            <a:pPr marL="914400" lvl="2" indent="0">
              <a:buNone/>
            </a:pPr>
            <a:r>
              <a:rPr lang="de-DE" dirty="0" smtClean="0"/>
              <a:t>(which is a lightweight crypt. algorithm)</a:t>
            </a:r>
            <a:endParaRPr lang="de-DE" dirty="0"/>
          </a:p>
          <a:p>
            <a:pPr lvl="1"/>
            <a:endParaRPr lang="de-D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087" y="4597736"/>
            <a:ext cx="3262313" cy="189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4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295400"/>
          </a:xfrm>
        </p:spPr>
        <p:txBody>
          <a:bodyPr/>
          <a:lstStyle/>
          <a:p>
            <a:r>
              <a:rPr lang="de-DE" dirty="0"/>
              <a:t>Status update for the Thesis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95400"/>
            <a:ext cx="9905999" cy="5294971"/>
          </a:xfrm>
        </p:spPr>
        <p:txBody>
          <a:bodyPr>
            <a:normAutofit/>
          </a:bodyPr>
          <a:lstStyle/>
          <a:p>
            <a:pPr lvl="1"/>
            <a:r>
              <a:rPr lang="de-DE" dirty="0"/>
              <a:t>Paper </a:t>
            </a:r>
            <a:r>
              <a:rPr lang="de-DE" dirty="0" smtClean="0"/>
              <a:t>7</a:t>
            </a:r>
            <a:endParaRPr lang="de-DE" dirty="0"/>
          </a:p>
          <a:p>
            <a:pPr lvl="2"/>
            <a:r>
              <a:rPr lang="de-DE" dirty="0" smtClean="0"/>
              <a:t>Hardware low power implementation of </a:t>
            </a:r>
            <a:r>
              <a:rPr lang="de-DE" dirty="0" smtClean="0">
                <a:solidFill>
                  <a:srgbClr val="FF0000"/>
                </a:solidFill>
              </a:rPr>
              <a:t>Attribute based encryption (ABE)</a:t>
            </a:r>
          </a:p>
          <a:p>
            <a:pPr lvl="2"/>
            <a:r>
              <a:rPr lang="en-US" dirty="0" smtClean="0"/>
              <a:t>Implementation was based on Spartan </a:t>
            </a:r>
            <a:r>
              <a:rPr lang="en-US" dirty="0"/>
              <a:t>3E </a:t>
            </a:r>
            <a:r>
              <a:rPr lang="en-US" dirty="0" smtClean="0"/>
              <a:t>FPGA</a:t>
            </a:r>
          </a:p>
          <a:p>
            <a:pPr lvl="2"/>
            <a:r>
              <a:rPr lang="en-US" dirty="0"/>
              <a:t>(ABE) is a </a:t>
            </a:r>
            <a:r>
              <a:rPr lang="en-US" dirty="0" smtClean="0"/>
              <a:t>novel privacy-preservation </a:t>
            </a:r>
            <a:r>
              <a:rPr lang="en-US" dirty="0"/>
              <a:t>encryption approach that changes its </a:t>
            </a:r>
            <a:r>
              <a:rPr lang="en-US" dirty="0" smtClean="0"/>
              <a:t>key according </a:t>
            </a:r>
            <a:r>
              <a:rPr lang="en-US" dirty="0"/>
              <a:t>to user attributes and a policy between </a:t>
            </a:r>
            <a:r>
              <a:rPr lang="en-US" dirty="0" smtClean="0"/>
              <a:t>these attributes.</a:t>
            </a:r>
            <a:endParaRPr lang="de-DE" dirty="0"/>
          </a:p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Paper 8</a:t>
            </a:r>
          </a:p>
          <a:p>
            <a:pPr lvl="2"/>
            <a:r>
              <a:rPr lang="en-US" dirty="0" smtClean="0"/>
              <a:t>Due </a:t>
            </a:r>
            <a:r>
              <a:rPr lang="en-US" dirty="0"/>
              <a:t>to the deducible key rounds </a:t>
            </a:r>
            <a:r>
              <a:rPr lang="en-US" dirty="0" smtClean="0"/>
              <a:t>in AES and </a:t>
            </a:r>
            <a:r>
              <a:rPr lang="en-US" dirty="0"/>
              <a:t>it leads </a:t>
            </a:r>
            <a:r>
              <a:rPr lang="en-US" dirty="0" smtClean="0"/>
              <a:t>to security </a:t>
            </a:r>
            <a:r>
              <a:rPr lang="en-US" dirty="0"/>
              <a:t>problems. As a result, </a:t>
            </a:r>
            <a:r>
              <a:rPr lang="en-US" dirty="0">
                <a:solidFill>
                  <a:srgbClr val="FF0000"/>
                </a:solidFill>
              </a:rPr>
              <a:t>a new algorithm for generation </a:t>
            </a:r>
            <a:r>
              <a:rPr lang="en-US" dirty="0" smtClean="0">
                <a:solidFill>
                  <a:srgbClr val="FF0000"/>
                </a:solidFill>
              </a:rPr>
              <a:t>of round </a:t>
            </a:r>
            <a:r>
              <a:rPr lang="en-US" dirty="0">
                <a:solidFill>
                  <a:srgbClr val="FF0000"/>
                </a:solidFill>
              </a:rPr>
              <a:t>keys is developed for AES</a:t>
            </a:r>
            <a:r>
              <a:rPr lang="en-US" dirty="0" smtClean="0"/>
              <a:t>.</a:t>
            </a:r>
          </a:p>
          <a:p>
            <a:pPr lvl="2"/>
            <a:r>
              <a:rPr lang="en-US" dirty="0"/>
              <a:t>Implementation was based </a:t>
            </a:r>
            <a:r>
              <a:rPr lang="en-US" dirty="0" smtClean="0"/>
              <a:t>on FPGA for </a:t>
            </a:r>
            <a:r>
              <a:rPr lang="de-DE" dirty="0" smtClean="0"/>
              <a:t>(</a:t>
            </a:r>
            <a:r>
              <a:rPr lang="en-US" dirty="0" smtClean="0"/>
              <a:t>AES-128</a:t>
            </a:r>
            <a:r>
              <a:rPr lang="de-DE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Main idea was to enhance the security of AES algorithm by enhancing key generation approach</a:t>
            </a:r>
          </a:p>
        </p:txBody>
      </p:sp>
    </p:spTree>
    <p:extLst>
      <p:ext uri="{BB962C8B-B14F-4D97-AF65-F5344CB8AC3E}">
        <p14:creationId xmlns:p14="http://schemas.microsoft.com/office/powerpoint/2010/main" val="63913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13693"/>
            <a:ext cx="9905998" cy="1478570"/>
          </a:xfrm>
        </p:spPr>
        <p:txBody>
          <a:bodyPr/>
          <a:lstStyle/>
          <a:p>
            <a:r>
              <a:rPr lang="de-DE" dirty="0"/>
              <a:t>Status update for the Thesis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453501"/>
            <a:ext cx="9905999" cy="2776420"/>
          </a:xfrm>
        </p:spPr>
        <p:txBody>
          <a:bodyPr/>
          <a:lstStyle/>
          <a:p>
            <a:r>
              <a:rPr lang="de-DE" b="1" dirty="0">
                <a:solidFill>
                  <a:srgbClr val="FFC000"/>
                </a:solidFill>
              </a:rPr>
              <a:t>Idea </a:t>
            </a:r>
            <a:r>
              <a:rPr lang="de-DE" b="1" dirty="0" smtClean="0">
                <a:solidFill>
                  <a:srgbClr val="FFC000"/>
                </a:solidFill>
              </a:rPr>
              <a:t>2 </a:t>
            </a:r>
            <a:r>
              <a:rPr lang="de-DE" b="1" dirty="0">
                <a:solidFill>
                  <a:srgbClr val="FFC000"/>
                </a:solidFill>
              </a:rPr>
              <a:t>findings:</a:t>
            </a:r>
          </a:p>
          <a:p>
            <a:pPr lvl="1"/>
            <a:r>
              <a:rPr lang="de-DE" dirty="0" smtClean="0"/>
              <a:t>Major Paper (paper 9):</a:t>
            </a:r>
          </a:p>
          <a:p>
            <a:pPr lvl="2"/>
            <a:r>
              <a:rPr lang="de-DE" dirty="0" smtClean="0"/>
              <a:t>Main work is extracting the original message of an encrypted DES algorithm.</a:t>
            </a:r>
          </a:p>
          <a:p>
            <a:pPr lvl="2"/>
            <a:r>
              <a:rPr lang="de-DE" dirty="0" smtClean="0"/>
              <a:t>Implementation was based on Virtex II pro.</a:t>
            </a:r>
          </a:p>
          <a:p>
            <a:pPr lvl="2"/>
            <a:r>
              <a:rPr lang="de-DE" dirty="0" smtClean="0"/>
              <a:t>Output was extracting the original message keys and extracting the original message itself.</a:t>
            </a:r>
          </a:p>
        </p:txBody>
      </p:sp>
    </p:spTree>
    <p:extLst>
      <p:ext uri="{BB962C8B-B14F-4D97-AF65-F5344CB8AC3E}">
        <p14:creationId xmlns:p14="http://schemas.microsoft.com/office/powerpoint/2010/main" val="173791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7506"/>
            <a:ext cx="9905998" cy="1478570"/>
          </a:xfrm>
        </p:spPr>
        <p:txBody>
          <a:bodyPr/>
          <a:lstStyle/>
          <a:p>
            <a:r>
              <a:rPr lang="de-DE" dirty="0"/>
              <a:t>Status update for the Thesis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68539"/>
            <a:ext cx="9905999" cy="4106709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The Idea that i have chosen to do further research on it is:</a:t>
            </a:r>
          </a:p>
          <a:p>
            <a:pPr lvl="1"/>
            <a:r>
              <a:rPr lang="de-DE" sz="2400" b="1" dirty="0">
                <a:solidFill>
                  <a:srgbClr val="00B0F0"/>
                </a:solidFill>
              </a:rPr>
              <a:t>Idea </a:t>
            </a:r>
            <a:r>
              <a:rPr lang="de-DE" sz="2400" b="1" dirty="0" smtClean="0">
                <a:solidFill>
                  <a:srgbClr val="00B0F0"/>
                </a:solidFill>
              </a:rPr>
              <a:t>1 , Mainly due to:</a:t>
            </a:r>
          </a:p>
          <a:p>
            <a:pPr lvl="2"/>
            <a:r>
              <a:rPr lang="de-DE" sz="2200" dirty="0" smtClean="0">
                <a:solidFill>
                  <a:srgbClr val="00B0F0"/>
                </a:solidFill>
              </a:rPr>
              <a:t>Availability of many research work and papers</a:t>
            </a:r>
          </a:p>
          <a:p>
            <a:pPr lvl="2"/>
            <a:r>
              <a:rPr lang="de-DE" sz="2200" dirty="0" smtClean="0">
                <a:solidFill>
                  <a:srgbClr val="00B0F0"/>
                </a:solidFill>
              </a:rPr>
              <a:t>More 	than one area for research</a:t>
            </a:r>
          </a:p>
          <a:p>
            <a:pPr lvl="3"/>
            <a:r>
              <a:rPr lang="de-DE" sz="2000" dirty="0" smtClean="0">
                <a:solidFill>
                  <a:srgbClr val="00B0F0"/>
                </a:solidFill>
              </a:rPr>
              <a:t>Algorithm itself</a:t>
            </a:r>
          </a:p>
          <a:p>
            <a:pPr lvl="3"/>
            <a:r>
              <a:rPr lang="de-DE" sz="2000" dirty="0" smtClean="0">
                <a:solidFill>
                  <a:srgbClr val="00B0F0"/>
                </a:solidFill>
              </a:rPr>
              <a:t>Algorithm enhancements</a:t>
            </a:r>
          </a:p>
          <a:p>
            <a:pPr lvl="3"/>
            <a:r>
              <a:rPr lang="de-DE" sz="2000" dirty="0" smtClean="0">
                <a:solidFill>
                  <a:srgbClr val="00B0F0"/>
                </a:solidFill>
              </a:rPr>
              <a:t>HW level optimization</a:t>
            </a:r>
          </a:p>
          <a:p>
            <a:pPr lvl="2"/>
            <a:r>
              <a:rPr lang="de-DE" sz="2200" dirty="0" smtClean="0">
                <a:solidFill>
                  <a:srgbClr val="00B0F0"/>
                </a:solidFill>
              </a:rPr>
              <a:t>Also for the second idea , the current work is not enough and seems more complicated in terms of data availability</a:t>
            </a:r>
          </a:p>
        </p:txBody>
      </p:sp>
    </p:spTree>
    <p:extLst>
      <p:ext uri="{BB962C8B-B14F-4D97-AF65-F5344CB8AC3E}">
        <p14:creationId xmlns:p14="http://schemas.microsoft.com/office/powerpoint/2010/main" val="348934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83620"/>
            <a:ext cx="9905998" cy="1478570"/>
          </a:xfrm>
        </p:spPr>
        <p:txBody>
          <a:bodyPr/>
          <a:lstStyle/>
          <a:p>
            <a:r>
              <a:rPr lang="de-DE" dirty="0"/>
              <a:t>Next Steps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1600"/>
            <a:ext cx="9905999" cy="4419601"/>
          </a:xfrm>
        </p:spPr>
        <p:txBody>
          <a:bodyPr/>
          <a:lstStyle/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de-DE" dirty="0" smtClean="0"/>
              <a:t>Identifying the major point and aspect of research:</a:t>
            </a:r>
          </a:p>
          <a:p>
            <a:pPr lvl="2"/>
            <a:r>
              <a:rPr lang="de-DE" dirty="0" smtClean="0"/>
              <a:t>Chosing the algorithm itself (Lightweight , AES </a:t>
            </a:r>
            <a:r>
              <a:rPr lang="de-DE" smtClean="0"/>
              <a:t>, ABE , or something else)</a:t>
            </a:r>
            <a:endParaRPr lang="de-DE" dirty="0" smtClean="0"/>
          </a:p>
          <a:p>
            <a:pPr lvl="2"/>
            <a:r>
              <a:rPr lang="de-DE" dirty="0" smtClean="0"/>
              <a:t>Single or coprocessor based encryption idea</a:t>
            </a:r>
          </a:p>
          <a:p>
            <a:pPr lvl="2"/>
            <a:r>
              <a:rPr lang="de-DE" dirty="0" smtClean="0"/>
              <a:t>Chosing whether Optimizing on (RTL Level, algorithm level, ..etc)</a:t>
            </a:r>
          </a:p>
          <a:p>
            <a:pPr lvl="2"/>
            <a:endParaRPr lang="de-DE" dirty="0" smtClean="0"/>
          </a:p>
          <a:p>
            <a:pPr lvl="1"/>
            <a:r>
              <a:rPr lang="de-DE" dirty="0" smtClean="0"/>
              <a:t>Hardware </a:t>
            </a:r>
            <a:r>
              <a:rPr lang="de-DE" b="1" dirty="0" smtClean="0"/>
              <a:t>that i have bought and intending </a:t>
            </a:r>
            <a:r>
              <a:rPr lang="de-DE" dirty="0" smtClean="0"/>
              <a:t>initially to do the research and simulation on it is :</a:t>
            </a:r>
          </a:p>
          <a:p>
            <a:pPr lvl="2"/>
            <a:r>
              <a:rPr lang="de-DE" dirty="0" smtClean="0"/>
              <a:t>Beagle Bone Black Rev C + LOGI bone Cape</a:t>
            </a:r>
            <a:r>
              <a:rPr lang="de-DE" dirty="0"/>
              <a:t> </a:t>
            </a:r>
            <a:r>
              <a:rPr lang="de-DE" dirty="0" smtClean="0"/>
              <a:t>(please see next slides)</a:t>
            </a:r>
          </a:p>
        </p:txBody>
      </p:sp>
    </p:spTree>
    <p:extLst>
      <p:ext uri="{BB962C8B-B14F-4D97-AF65-F5344CB8AC3E}">
        <p14:creationId xmlns:p14="http://schemas.microsoft.com/office/powerpoint/2010/main" val="146724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672</TotalTime>
  <Words>857</Words>
  <Application>Microsoft Office PowerPoint</Application>
  <PresentationFormat>Widescreen</PresentationFormat>
  <Paragraphs>135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Blackadder ITC</vt:lpstr>
      <vt:lpstr>Calibri</vt:lpstr>
      <vt:lpstr>Trebuchet MS</vt:lpstr>
      <vt:lpstr>Tw Cen MT</vt:lpstr>
      <vt:lpstr>Wingdings</vt:lpstr>
      <vt:lpstr>Circuit</vt:lpstr>
      <vt:lpstr>Progress_uPDATE_0 (IOT_Security)</vt:lpstr>
      <vt:lpstr>Agenda</vt:lpstr>
      <vt:lpstr>Status update for the Thesis progress   LAST MEETING Findings</vt:lpstr>
      <vt:lpstr>Status update for the Thesis progress</vt:lpstr>
      <vt:lpstr>Status update for the Thesis progress</vt:lpstr>
      <vt:lpstr>Status update for the Thesis progress</vt:lpstr>
      <vt:lpstr>Status update for the Thesis progress</vt:lpstr>
      <vt:lpstr>Status update for the Thesis progress</vt:lpstr>
      <vt:lpstr>Next Steps </vt:lpstr>
      <vt:lpstr>BEAGLE BONE BLACK + LOGI BONE (a side) </vt:lpstr>
      <vt:lpstr>BEAGLE BONE BLACK + LOGI BONE (connected)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 OFF (IOT_Security)</dc:title>
  <dc:creator>Islam Helmy</dc:creator>
  <cp:lastModifiedBy>Islam Helmy</cp:lastModifiedBy>
  <cp:revision>394</cp:revision>
  <dcterms:created xsi:type="dcterms:W3CDTF">2017-02-11T11:10:39Z</dcterms:created>
  <dcterms:modified xsi:type="dcterms:W3CDTF">2017-05-28T18:14:45Z</dcterms:modified>
</cp:coreProperties>
</file>